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teks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3" name="Hoofdtekst - niveau één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4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2" name="Hoofdtekst - niveau éé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3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kst"/>
          <p:cNvSpPr txBox="1"/>
          <p:nvPr>
            <p:ph type="title"/>
          </p:nvPr>
        </p:nvSpPr>
        <p:spPr>
          <a:xfrm>
            <a:off x="963084" y="4406901"/>
            <a:ext cx="10363201" cy="1362077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31" name="Hoofdtekst - niveau één…"/>
          <p:cNvSpPr txBox="1"/>
          <p:nvPr>
            <p:ph type="body" sz="quarter" idx="1"/>
          </p:nvPr>
        </p:nvSpPr>
        <p:spPr>
          <a:xfrm>
            <a:off x="963084" y="2906713"/>
            <a:ext cx="103632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0" name="Hoofdtekst - niveau één…"/>
          <p:cNvSpPr txBox="1"/>
          <p:nvPr>
            <p:ph type="body" sz="half" idx="1"/>
          </p:nvPr>
        </p:nvSpPr>
        <p:spPr>
          <a:xfrm>
            <a:off x="609600" y="1600200"/>
            <a:ext cx="53848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9" name="Hoofdtekst - niveau één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0" name="Tijdelijke aanduiding voor tekst 4"/>
          <p:cNvSpPr/>
          <p:nvPr>
            <p:ph type="body" sz="quarter" idx="13"/>
          </p:nvPr>
        </p:nvSpPr>
        <p:spPr>
          <a:xfrm>
            <a:off x="6193367" y="1535111"/>
            <a:ext cx="5389036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9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elteks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75" name="Hoofdtekst - niveau één…"/>
          <p:cNvSpPr txBox="1"/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6" name="Tijdelijke aanduiding voor tekst 3"/>
          <p:cNvSpPr/>
          <p:nvPr>
            <p:ph type="body" sz="half" idx="13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eltekst"/>
          <p:cNvSpPr txBox="1"/>
          <p:nvPr>
            <p:ph type="title"/>
          </p:nvPr>
        </p:nvSpPr>
        <p:spPr>
          <a:xfrm>
            <a:off x="2389715" y="4800600"/>
            <a:ext cx="73152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85" name="Tijdelijke aanduiding voor afbeelding 2"/>
          <p:cNvSpPr/>
          <p:nvPr>
            <p:ph type="pic" sz="half" idx="13"/>
          </p:nvPr>
        </p:nvSpPr>
        <p:spPr>
          <a:xfrm>
            <a:off x="2389715" y="612775"/>
            <a:ext cx="73152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Hoofdtekst - niveau één…"/>
          <p:cNvSpPr txBox="1"/>
          <p:nvPr>
            <p:ph type="body" sz="quarter" idx="1"/>
          </p:nvPr>
        </p:nvSpPr>
        <p:spPr>
          <a:xfrm>
            <a:off x="2389715" y="5367337"/>
            <a:ext cx="73152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609600" y="1600200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4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nummer"/>
          <p:cNvSpPr txBox="1"/>
          <p:nvPr>
            <p:ph type="sldNum" sz="quarter" idx="2"/>
          </p:nvPr>
        </p:nvSpPr>
        <p:spPr>
          <a:xfrm>
            <a:off x="11308747" y="6404294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457200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Relationship Id="rId4" Type="http://schemas.openxmlformats.org/officeDocument/2006/relationships/image" Target="../media/image6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Tijdelijke aanduiding voor inhoud 3" descr="Tijdelijke aanduiding voor inhoud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52061" y="2272705"/>
            <a:ext cx="8087872" cy="4003497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Rechthoek 10"/>
          <p:cNvSpPr txBox="1"/>
          <p:nvPr/>
        </p:nvSpPr>
        <p:spPr>
          <a:xfrm>
            <a:off x="3584865" y="5999975"/>
            <a:ext cx="5022276" cy="916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5400">
                <a:effectLst>
                  <a:outerShdw sx="100000" sy="100000" kx="0" ky="0" algn="b" rotWithShape="0" blurRad="38100" dist="19050" dir="270000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Závod v hubnutí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el 1"/>
          <p:cNvSpPr txBox="1"/>
          <p:nvPr/>
        </p:nvSpPr>
        <p:spPr>
          <a:xfrm>
            <a:off x="1847155" y="2117620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Follow up</a:t>
            </a:r>
          </a:p>
        </p:txBody>
      </p:sp>
      <p:sp>
        <p:nvSpPr>
          <p:cNvPr id="137" name="Tijdelijke aanduiding voor inhoud 5"/>
          <p:cNvSpPr txBox="1"/>
          <p:nvPr/>
        </p:nvSpPr>
        <p:spPr>
          <a:xfrm>
            <a:off x="7529375" y="3301133"/>
            <a:ext cx="4041778" cy="2923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Budete u nás i nadále trénovat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Každých 13 týdnů test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Nemusíte dělat nic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Přejdete na jinou formu členství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Skončíte</a:t>
            </a:r>
          </a:p>
        </p:txBody>
      </p:sp>
      <p:sp>
        <p:nvSpPr>
          <p:cNvPr id="138" name="Tijdelijke aanduiding voor inhoud 3"/>
          <p:cNvSpPr txBox="1"/>
          <p:nvPr/>
        </p:nvSpPr>
        <p:spPr>
          <a:xfrm>
            <a:off x="527511" y="3436247"/>
            <a:ext cx="5540824" cy="2860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Účast v Závodu hubnutí ‘název města’ “zima 2019”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Individuální účast v programu hubnutí, nebo ve stabilizačním programu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Aktivace předplatného Měřím=Vím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Permanentka na 10 tělesných analýz</a:t>
            </a:r>
          </a:p>
        </p:txBody>
      </p:sp>
      <p:sp>
        <p:nvSpPr>
          <p:cNvPr id="139" name="Tijdelijke aanduiding voor tekst 4"/>
          <p:cNvSpPr txBox="1"/>
          <p:nvPr/>
        </p:nvSpPr>
        <p:spPr>
          <a:xfrm>
            <a:off x="7707176" y="2575750"/>
            <a:ext cx="4457504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b="1" sz="2000"/>
            </a:lvl1pPr>
          </a:lstStyle>
          <a:p>
            <a:pPr/>
            <a:r>
              <a:t>2. možnost (pokud jste spokojeni s výsledkem a skončíte)</a:t>
            </a:r>
          </a:p>
        </p:txBody>
      </p:sp>
      <p:sp>
        <p:nvSpPr>
          <p:cNvPr id="140" name="Tijdelijke aanduiding voor tekst 2"/>
          <p:cNvSpPr txBox="1"/>
          <p:nvPr/>
        </p:nvSpPr>
        <p:spPr>
          <a:xfrm>
            <a:off x="617916" y="2648251"/>
            <a:ext cx="41934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b="1" sz="2000"/>
            </a:lvl1pPr>
          </a:lstStyle>
          <a:p>
            <a:pPr/>
            <a:r>
              <a:t>1. možnost (pokud pokračujete za dosažením cíle)</a:t>
            </a:r>
          </a:p>
        </p:txBody>
      </p:sp>
      <p:pic>
        <p:nvPicPr>
          <p:cNvPr id="141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Class="entr" nodeType="with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Class="entr" nodeType="with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3"/>
      <p:bldP build="p" bldLvl="5" animBg="1" rev="0" advAuto="0" spid="138" grpId="2"/>
      <p:bldP build="p" bldLvl="5" animBg="1" rev="0" advAuto="0" spid="137" grpId="1"/>
      <p:bldP build="p" bldLvl="5" animBg="1" rev="0" advAuto="0" spid="140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s.jpeg" descr="images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02955" y="3239641"/>
            <a:ext cx="2857502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Děkuji za pozornost"/>
          <p:cNvSpPr txBox="1"/>
          <p:nvPr/>
        </p:nvSpPr>
        <p:spPr>
          <a:xfrm>
            <a:off x="3634630" y="2233930"/>
            <a:ext cx="4537074" cy="1374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3000">
                <a:solidFill>
                  <a:srgbClr val="535353"/>
                </a:solidFill>
                <a:latin typeface="Zapfino"/>
                <a:ea typeface="Zapfino"/>
                <a:cs typeface="Zapfino"/>
                <a:sym typeface="Zapfino"/>
              </a:defRPr>
            </a:lvl1pPr>
          </a:lstStyle>
          <a:p>
            <a:pPr/>
            <a:r>
              <a:t>Děkuji za pozornost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el 1"/>
          <p:cNvSpPr txBox="1"/>
          <p:nvPr/>
        </p:nvSpPr>
        <p:spPr>
          <a:xfrm>
            <a:off x="579546" y="1528763"/>
            <a:ext cx="10831136" cy="789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algn="ctr" defTabSz="457200">
              <a:defRPr sz="4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‘naam stad’ De Afvalrace, de finale!</a:t>
            </a:r>
          </a:p>
        </p:txBody>
      </p:sp>
      <p:sp>
        <p:nvSpPr>
          <p:cNvPr id="101" name="Tijdelijke aanduiding voor inhoud 2"/>
          <p:cNvSpPr txBox="1"/>
          <p:nvPr/>
        </p:nvSpPr>
        <p:spPr>
          <a:xfrm>
            <a:off x="579545" y="2501724"/>
            <a:ext cx="9446199" cy="395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přivítání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zhodnocení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garance úspěchu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vyhlášení, vítězem Závodu v hubnutí ‘název centra’ 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follow up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rozloučení</a:t>
            </a:r>
          </a:p>
          <a:p>
            <a:pPr marL="291465" indent="-291465" defTabSz="38862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případné občerstvení</a:t>
            </a:r>
            <a:br/>
          </a:p>
        </p:txBody>
      </p:sp>
      <p:pic>
        <p:nvPicPr>
          <p:cNvPr id="102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" y="1615060"/>
            <a:ext cx="6117468" cy="5242941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itel 1"/>
          <p:cNvSpPr txBox="1"/>
          <p:nvPr/>
        </p:nvSpPr>
        <p:spPr>
          <a:xfrm>
            <a:off x="6117464" y="2913227"/>
            <a:ext cx="5879208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Zhodnocení</a:t>
            </a:r>
          </a:p>
        </p:txBody>
      </p:sp>
      <p:pic>
        <p:nvPicPr>
          <p:cNvPr id="106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el 1"/>
          <p:cNvSpPr txBox="1"/>
          <p:nvPr/>
        </p:nvSpPr>
        <p:spPr>
          <a:xfrm>
            <a:off x="371340" y="1684771"/>
            <a:ext cx="11449320" cy="1437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pPr>
          </a:p>
          <a:p>
            <a: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pPr>
            <a:r>
              <a:t>Garance úspěchu</a:t>
            </a:r>
          </a:p>
        </p:txBody>
      </p:sp>
      <p:sp>
        <p:nvSpPr>
          <p:cNvPr id="109" name="Tijdelijke aanduiding voor inhoud 2"/>
          <p:cNvSpPr txBox="1"/>
          <p:nvPr/>
        </p:nvSpPr>
        <p:spPr>
          <a:xfrm>
            <a:off x="581427" y="2591575"/>
            <a:ext cx="8362951" cy="364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393191">
              <a:lnSpc>
                <a:spcPct val="90000"/>
              </a:lnSpc>
              <a:spcBef>
                <a:spcPts val="500"/>
              </a:spcBef>
              <a:defRPr sz="24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393191">
              <a:lnSpc>
                <a:spcPct val="90000"/>
              </a:lnSpc>
              <a:spcBef>
                <a:spcPts val="500"/>
              </a:spcBef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Podmínkou je:</a:t>
            </a:r>
          </a:p>
          <a:p>
            <a:pPr defTabSz="393191">
              <a:lnSpc>
                <a:spcPct val="90000"/>
              </a:lnSpc>
              <a:spcBef>
                <a:spcPts val="500"/>
              </a:spcBef>
              <a:defRPr sz="2400">
                <a:latin typeface="+mj-lt"/>
                <a:ea typeface="+mj-ea"/>
                <a:cs typeface="+mj-cs"/>
                <a:sym typeface="Calibri"/>
              </a:defRPr>
            </a:pPr>
          </a:p>
          <a:p>
            <a:pPr marL="294893" indent="-294893" defTabSz="393191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Ztráta alespoň 10% tuku ze své celkové tělesné hmotnosti </a:t>
            </a:r>
          </a:p>
          <a:p>
            <a:pPr marL="294893" indent="-294893" defTabSz="393191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j-lt"/>
                <a:ea typeface="+mj-ea"/>
                <a:cs typeface="+mj-cs"/>
                <a:sym typeface="Calibri"/>
              </a:defRPr>
            </a:pPr>
            <a:r>
              <a:t>Kdo toho dosáhl?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br>
              <a:rPr>
                <a:latin typeface="Wingdings"/>
                <a:ea typeface="Wingdings"/>
                <a:cs typeface="Wingdings"/>
                <a:sym typeface="Wingdings"/>
              </a:rPr>
            </a:br>
          </a:p>
        </p:txBody>
      </p:sp>
      <p:pic>
        <p:nvPicPr>
          <p:cNvPr id="110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el 1"/>
          <p:cNvSpPr txBox="1"/>
          <p:nvPr/>
        </p:nvSpPr>
        <p:spPr>
          <a:xfrm>
            <a:off x="371340" y="2199135"/>
            <a:ext cx="11449319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Garance výsledku</a:t>
            </a:r>
          </a:p>
        </p:txBody>
      </p:sp>
      <p:sp>
        <p:nvSpPr>
          <p:cNvPr id="114" name="Tijdelijke aanduiding voor inhoud 2"/>
          <p:cNvSpPr txBox="1"/>
          <p:nvPr/>
        </p:nvSpPr>
        <p:spPr>
          <a:xfrm>
            <a:off x="529911" y="2849452"/>
            <a:ext cx="8362951" cy="2894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288035" indent="-288035" defTabSz="384047"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Jméno klienta</a:t>
            </a:r>
          </a:p>
          <a:p>
            <a:pPr marL="288035" indent="-288035" defTabSz="384047"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Jméno klienta</a:t>
            </a:r>
          </a:p>
          <a:p>
            <a:pPr marL="288035" indent="-288035" defTabSz="384047"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Jméno klienta</a:t>
            </a:r>
          </a:p>
          <a:p>
            <a:pPr marL="288035" indent="-288035" defTabSz="384047"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Jméno klienta</a:t>
            </a:r>
          </a:p>
        </p:txBody>
      </p:sp>
      <p:pic>
        <p:nvPicPr>
          <p:cNvPr id="115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el 1"/>
          <p:cNvSpPr txBox="1"/>
          <p:nvPr/>
        </p:nvSpPr>
        <p:spPr>
          <a:xfrm>
            <a:off x="6178015" y="2508040"/>
            <a:ext cx="5944208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A vítězem se stává….</a:t>
            </a:r>
          </a:p>
        </p:txBody>
      </p:sp>
      <p:pic>
        <p:nvPicPr>
          <p:cNvPr id="118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2"/>
            <a:ext cx="12180088" cy="1981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golden-winners-cup-vector.jpg" descr="golden-winners-cup-vector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4310" y="2139403"/>
            <a:ext cx="4705203" cy="47052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itel 1"/>
          <p:cNvSpPr txBox="1"/>
          <p:nvPr/>
        </p:nvSpPr>
        <p:spPr>
          <a:xfrm>
            <a:off x="2039936" y="1662675"/>
            <a:ext cx="8229601" cy="1437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pPr>
          </a:p>
          <a:p>
            <a:pPr algn="ctr" defTabSz="457200">
              <a:defRPr b="1" i="1" sz="4400"/>
            </a:pPr>
            <a:r>
              <a:t>A vítěz vyhrává….</a:t>
            </a:r>
          </a:p>
        </p:txBody>
      </p:sp>
      <p:sp>
        <p:nvSpPr>
          <p:cNvPr id="123" name="Tijdelijke aanduiding voor inhoud 2"/>
          <p:cNvSpPr txBox="1"/>
          <p:nvPr/>
        </p:nvSpPr>
        <p:spPr>
          <a:xfrm>
            <a:off x="424349" y="2951090"/>
            <a:ext cx="9681462" cy="405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700"/>
              </a:spcBef>
              <a:defRPr sz="3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457200">
              <a:spcBef>
                <a:spcPts val="700"/>
              </a:spcBef>
              <a:defRPr sz="3200">
                <a:latin typeface="+mj-lt"/>
                <a:ea typeface="+mj-ea"/>
                <a:cs typeface="+mj-cs"/>
                <a:sym typeface="Calibri"/>
              </a:defRPr>
            </a:pPr>
            <a:r>
              <a:t>Vítěz dostane:</a:t>
            </a:r>
          </a:p>
          <a:p>
            <a:pPr defTabSz="457200">
              <a:spcBef>
                <a:spcPts val="1400"/>
              </a:spcBef>
              <a:defRPr sz="6000">
                <a:latin typeface="+mj-lt"/>
                <a:ea typeface="+mj-ea"/>
                <a:cs typeface="+mj-cs"/>
                <a:sym typeface="Calibri"/>
              </a:defRPr>
            </a:pPr>
            <a:r>
              <a:t> 1 </a:t>
            </a:r>
            <a:r>
              <a:rPr sz="4000"/>
              <a:t>měsíc </a:t>
            </a:r>
            <a:r>
              <a:t>neomezeného </a:t>
            </a:r>
            <a:r>
              <a:rPr sz="4000"/>
              <a:t>sportu</a:t>
            </a:r>
            <a:endParaRPr sz="4000"/>
          </a:p>
          <a:p>
            <a:pPr defTabSz="457200">
              <a:spcBef>
                <a:spcPts val="1400"/>
              </a:spcBef>
              <a:defRPr sz="6000">
                <a:latin typeface="+mj-lt"/>
                <a:ea typeface="+mj-ea"/>
                <a:cs typeface="+mj-cs"/>
                <a:sym typeface="Calibri"/>
              </a:defRPr>
            </a:pPr>
            <a:r>
              <a:t> 1 </a:t>
            </a:r>
            <a:r>
              <a:rPr sz="4000"/>
              <a:t>měsíc </a:t>
            </a:r>
            <a:r>
              <a:t>stabilizačního</a:t>
            </a:r>
            <a:r>
              <a:rPr i="1"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sz="4000"/>
              <a:t>programu</a:t>
            </a:r>
            <a:endParaRPr sz="4000"/>
          </a:p>
          <a:p>
            <a:pPr defTabSz="457200">
              <a:spcBef>
                <a:spcPts val="900"/>
              </a:spcBef>
              <a:defRPr sz="4000">
                <a:latin typeface="+mj-lt"/>
                <a:ea typeface="+mj-ea"/>
                <a:cs typeface="+mj-cs"/>
                <a:sym typeface="Calibri"/>
              </a:defRPr>
            </a:pPr>
            <a:r>
              <a:t>	</a:t>
            </a:r>
          </a:p>
        </p:txBody>
      </p:sp>
      <p:pic>
        <p:nvPicPr>
          <p:cNvPr id="124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itel 1"/>
          <p:cNvSpPr txBox="1"/>
          <p:nvPr/>
        </p:nvSpPr>
        <p:spPr>
          <a:xfrm>
            <a:off x="1553167" y="2516639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Follow up</a:t>
            </a:r>
          </a:p>
        </p:txBody>
      </p:sp>
      <p:sp>
        <p:nvSpPr>
          <p:cNvPr id="128" name="Tijdelijke aanduiding voor inhoud 2"/>
          <p:cNvSpPr txBox="1"/>
          <p:nvPr/>
        </p:nvSpPr>
        <p:spPr>
          <a:xfrm>
            <a:off x="529195" y="3997198"/>
            <a:ext cx="8362951" cy="2468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288035" indent="-288035" defTabSz="384047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t>Co se stane s work-out? </a:t>
            </a:r>
            <a:br/>
          </a:p>
          <a:p>
            <a:pPr marL="288035" indent="-288035" defTabSz="384047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t>Co se stane s “naší” Facebook skupinou?</a:t>
            </a:r>
          </a:p>
          <a:p>
            <a:pPr marL="288035" indent="-288035" defTabSz="384047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b="1"/>
            </a:pPr>
          </a:p>
          <a:p>
            <a:pPr marL="288035" indent="-288035" defTabSz="384047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b="1"/>
            </a:pPr>
            <a:r>
              <a:t>…….</a:t>
            </a:r>
          </a:p>
          <a:p>
            <a:pPr defTabSz="384047">
              <a:lnSpc>
                <a:spcPct val="80000"/>
              </a:lnSpc>
              <a:spcBef>
                <a:spcPts val="400"/>
              </a:spcBef>
              <a:defRPr>
                <a:latin typeface="+mj-lt"/>
                <a:ea typeface="+mj-ea"/>
                <a:cs typeface="+mj-cs"/>
                <a:sym typeface="Calibri"/>
              </a:defRPr>
            </a:pPr>
            <a:br>
              <a:rPr b="1">
                <a:latin typeface="+mn-lt"/>
                <a:ea typeface="+mn-ea"/>
                <a:cs typeface="+mn-cs"/>
                <a:sym typeface="Helvetica"/>
              </a:rPr>
            </a:br>
          </a:p>
        </p:txBody>
      </p:sp>
      <p:pic>
        <p:nvPicPr>
          <p:cNvPr id="129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603611" y="1644674"/>
            <a:ext cx="8229601" cy="1437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pPr>
          </a:p>
          <a:p>
            <a:pPr algn="ctr" defTabSz="457200">
              <a:defRPr sz="4400">
                <a:latin typeface="+mj-lt"/>
                <a:ea typeface="+mj-ea"/>
                <a:cs typeface="+mj-cs"/>
                <a:sym typeface="Calibri"/>
              </a:defRPr>
            </a:pPr>
            <a:r>
              <a:t>Follow up</a:t>
            </a:r>
          </a:p>
        </p:txBody>
      </p:sp>
      <p:sp>
        <p:nvSpPr>
          <p:cNvPr id="133" name="Tijdelijke aanduiding voor inhoud 2"/>
          <p:cNvSpPr txBox="1"/>
          <p:nvPr/>
        </p:nvSpPr>
        <p:spPr>
          <a:xfrm>
            <a:off x="452281" y="2974102"/>
            <a:ext cx="11075690" cy="3796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281176" indent="-281176" defTabSz="374904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Účast v Závodu hubnutí ‘název města’ “podzim 2019”</a:t>
            </a:r>
          </a:p>
          <a:p>
            <a:pPr marL="281176" indent="-281176" defTabSz="374904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Individuální účast v programu hubnutí, nebo ve stabilizačním programu</a:t>
            </a:r>
          </a:p>
          <a:p>
            <a:pPr marL="281176" indent="-281176" defTabSz="374904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Aktivace předplatného Měřím=Vím</a:t>
            </a:r>
          </a:p>
          <a:p>
            <a:pPr marL="281176" indent="-281176" defTabSz="374904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Permanentka na 10 tělesných analýz</a:t>
            </a:r>
          </a:p>
          <a:p>
            <a:pPr marL="281176" indent="-281176" defTabSz="374904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600">
                <a:latin typeface="+mj-lt"/>
                <a:ea typeface="+mj-ea"/>
                <a:cs typeface="+mj-cs"/>
                <a:sym typeface="Calibri"/>
              </a:defRPr>
            </a:pPr>
            <a:r>
              <a:t>Dále pokračujete sami </a:t>
            </a:r>
            <a:br/>
          </a:p>
        </p:txBody>
      </p:sp>
      <p:pic>
        <p:nvPicPr>
          <p:cNvPr id="134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